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60" r:id="rId3"/>
    <p:sldId id="280" r:id="rId4"/>
    <p:sldId id="275" r:id="rId5"/>
    <p:sldId id="269" r:id="rId6"/>
    <p:sldId id="276" r:id="rId7"/>
    <p:sldId id="279" r:id="rId8"/>
    <p:sldId id="270" r:id="rId9"/>
    <p:sldId id="278" r:id="rId10"/>
    <p:sldId id="281" r:id="rId11"/>
    <p:sldId id="266" r:id="rId12"/>
    <p:sldId id="282" r:id="rId13"/>
    <p:sldId id="292" r:id="rId14"/>
    <p:sldId id="261" r:id="rId15"/>
    <p:sldId id="267" r:id="rId16"/>
    <p:sldId id="268" r:id="rId17"/>
    <p:sldId id="277" r:id="rId18"/>
    <p:sldId id="271" r:id="rId19"/>
    <p:sldId id="272" r:id="rId20"/>
    <p:sldId id="265" r:id="rId21"/>
    <p:sldId id="291" r:id="rId22"/>
    <p:sldId id="290" r:id="rId23"/>
    <p:sldId id="289" r:id="rId24"/>
    <p:sldId id="286" r:id="rId25"/>
    <p:sldId id="287" r:id="rId26"/>
    <p:sldId id="288" r:id="rId27"/>
    <p:sldId id="285" r:id="rId28"/>
    <p:sldId id="273" r:id="rId29"/>
    <p:sldId id="274" r:id="rId30"/>
    <p:sldId id="264" r:id="rId31"/>
    <p:sldId id="262" r:id="rId32"/>
    <p:sldId id="263" r:id="rId33"/>
    <p:sldId id="295" r:id="rId34"/>
    <p:sldId id="29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E7E7"/>
    <a:srgbClr val="ADADAD"/>
    <a:srgbClr val="4F81BD"/>
    <a:srgbClr val="385D8A"/>
    <a:srgbClr val="1D3455"/>
    <a:srgbClr val="F28D2C"/>
    <a:srgbClr val="00325A"/>
    <a:srgbClr val="002D70"/>
    <a:srgbClr val="002A60"/>
    <a:srgbClr val="003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71" autoAdjust="0"/>
    <p:restoredTop sz="92295" autoAdjust="0"/>
  </p:normalViewPr>
  <p:slideViewPr>
    <p:cSldViewPr>
      <p:cViewPr varScale="1">
        <p:scale>
          <a:sx n="85" d="100"/>
          <a:sy n="85" d="100"/>
        </p:scale>
        <p:origin x="208" y="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9" d="100"/>
          <a:sy n="129" d="100"/>
        </p:scale>
        <p:origin x="466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C7043-D52B-4D19-ACF3-CDC1ABAD8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682BA-1EA8-42C5-AA97-64374D429C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DFC30-1211-4937-94E4-E3CA755C275C}" type="datetimeFigureOut">
              <a:rPr lang="en-AT" smtClean="0"/>
              <a:t>25.05.21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6DC7D-740E-47F1-9E21-42022C3098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FF67E-B229-4E10-996A-D6A13A0E6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CF216-2F73-41FA-9391-BF969B5848C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6030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D3000-FB6F-4B54-B1A0-8D20FC64B88B}" type="datetimeFigureOut">
              <a:rPr lang="en-US" smtClean="0"/>
              <a:pPr/>
              <a:t>5/25/21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9ED53-CB4D-4AC4-BC7F-CD80E2EC19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27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6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17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44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12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515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592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0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0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0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63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0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19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29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73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04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9ED53-CB4D-4AC4-BC7F-CD80E2EC19E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2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232892" y="1052736"/>
            <a:ext cx="9114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0171" y="449376"/>
            <a:ext cx="11088555" cy="2184648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4400" b="1">
                <a:solidFill>
                  <a:srgbClr val="1D345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noProof="0"/>
          </a:p>
        </p:txBody>
      </p:sp>
      <p:sp>
        <p:nvSpPr>
          <p:cNvPr id="11" name="Rectangle 10"/>
          <p:cNvSpPr/>
          <p:nvPr userDrawn="1"/>
        </p:nvSpPr>
        <p:spPr>
          <a:xfrm>
            <a:off x="14651" y="5965183"/>
            <a:ext cx="12177349" cy="89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2288" y="223392"/>
            <a:ext cx="11568000" cy="219872"/>
          </a:xfrm>
          <a:prstGeom prst="rect">
            <a:avLst/>
          </a:prstGeom>
          <a:gradFill flip="none" rotWithShape="1">
            <a:gsLst>
              <a:gs pos="0">
                <a:srgbClr val="F28D2C"/>
              </a:gs>
              <a:gs pos="50000">
                <a:srgbClr val="F28D2C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651" y="2654328"/>
            <a:ext cx="12192000" cy="219872"/>
          </a:xfrm>
          <a:prstGeom prst="rect">
            <a:avLst/>
          </a:prstGeom>
          <a:gradFill>
            <a:gsLst>
              <a:gs pos="0">
                <a:schemeClr val="bg1"/>
              </a:gs>
              <a:gs pos="5000">
                <a:schemeClr val="bg1"/>
              </a:gs>
              <a:gs pos="50000">
                <a:srgbClr val="1D3455"/>
              </a:gs>
              <a:gs pos="100000">
                <a:srgbClr val="1D345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2256367" y="3061598"/>
            <a:ext cx="7679267" cy="1223963"/>
          </a:xfrm>
        </p:spPr>
        <p:txBody>
          <a:bodyPr/>
          <a:lstStyle>
            <a:lvl1pPr algn="ctr">
              <a:buNone/>
              <a:defRPr sz="3200" baseline="0"/>
            </a:lvl1pPr>
          </a:lstStyle>
          <a:p>
            <a:pPr lvl="0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ADF4E-FB3E-614D-8DC3-1F0087A4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F9D1E-91F7-084A-8DF3-98EA07CF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(Add slide number)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(Add slide number)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2DB380E-7BC7-4444-B73C-056E663BC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1389" y="6520260"/>
            <a:ext cx="50027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96471" y="1196801"/>
            <a:ext cx="11568000" cy="28800"/>
          </a:xfrm>
          <a:prstGeom prst="rect">
            <a:avLst/>
          </a:prstGeom>
          <a:gradFill flip="none" rotWithShape="1">
            <a:gsLst>
              <a:gs pos="0">
                <a:srgbClr val="F28D2C"/>
              </a:gs>
              <a:gs pos="50000">
                <a:srgbClr val="F28D2C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(Add slide number)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BDADA67F-1961-4412-8124-A6706153D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1389" y="6520260"/>
            <a:ext cx="50027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(Add slide number)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8CDB77-C685-4043-A34C-14804AF84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1389" y="6520260"/>
            <a:ext cx="50027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067231" y="6520259"/>
            <a:ext cx="2030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(Add slide number)</a:t>
            </a:r>
          </a:p>
        </p:txBody>
      </p:sp>
      <p:sp>
        <p:nvSpPr>
          <p:cNvPr id="24" name="Titelplatzhalter 1"/>
          <p:cNvSpPr>
            <a:spLocks noGrp="1"/>
          </p:cNvSpPr>
          <p:nvPr>
            <p:ph type="title"/>
          </p:nvPr>
        </p:nvSpPr>
        <p:spPr>
          <a:xfrm>
            <a:off x="609600" y="3199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de-DE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6471" y="1196801"/>
            <a:ext cx="11568000" cy="28800"/>
          </a:xfrm>
          <a:prstGeom prst="rect">
            <a:avLst/>
          </a:prstGeom>
          <a:gradFill flip="none" rotWithShape="1">
            <a:gsLst>
              <a:gs pos="0">
                <a:srgbClr val="F28D2C"/>
              </a:gs>
              <a:gs pos="50000">
                <a:srgbClr val="F28D2C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1559496" y="6491505"/>
            <a:ext cx="9612000" cy="28800"/>
          </a:xfrm>
          <a:prstGeom prst="rect">
            <a:avLst/>
          </a:prstGeom>
          <a:gradFill>
            <a:gsLst>
              <a:gs pos="0">
                <a:schemeClr val="bg1"/>
              </a:gs>
              <a:gs pos="5000">
                <a:schemeClr val="bg1"/>
              </a:gs>
              <a:gs pos="50000">
                <a:srgbClr val="1D3455"/>
              </a:gs>
              <a:gs pos="100000">
                <a:srgbClr val="1D345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2" name="Picture 11" descr="final1.png">
            <a:extLst>
              <a:ext uri="{FF2B5EF4-FFF2-40B4-BE49-F238E27FC236}">
                <a16:creationId xmlns:a16="http://schemas.microsoft.com/office/drawing/2014/main" id="{7DE1DA7D-F83B-4441-96DF-64D0520269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1097247" y="6328567"/>
            <a:ext cx="1080120" cy="529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AE7260-3080-4112-8BB5-F2C342B0D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19078" r="7911" b="18370"/>
          <a:stretch/>
        </p:blipFill>
        <p:spPr>
          <a:xfrm>
            <a:off x="0" y="6248200"/>
            <a:ext cx="2063552" cy="6206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2" r:id="rId3"/>
    <p:sldLayoutId id="2147483654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200" b="1" kern="1200" noProof="0" dirty="0">
          <a:solidFill>
            <a:srgbClr val="1D345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D3455"/>
        </a:buClr>
        <a:buFont typeface="Wingdings" pitchFamily="2" charset="2"/>
        <a:buChar char="§"/>
        <a:defRPr lang="de-DE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28D2C"/>
        </a:buClr>
        <a:buFont typeface="Arial" pitchFamily="34" charset="0"/>
        <a:buChar char="–"/>
        <a:defRPr lang="de-DE" sz="24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de-DE" sz="20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de-DE" sz="32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de-DE" sz="32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7.svg"/><Relationship Id="rId9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unity.com/" TargetMode="External"/><Relationship Id="rId3" Type="http://schemas.openxmlformats.org/officeDocument/2006/relationships/hyperlink" Target="https://noiseposti.ng/posts/2021-03-13-Fast-Biome-Blending-Without-Squareness.html" TargetMode="External"/><Relationship Id="rId7" Type="http://schemas.openxmlformats.org/officeDocument/2006/relationships/hyperlink" Target="https://pytorch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ttps/www.python.org" TargetMode="External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://nvidia-research-mingyuliu.com/gauga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carprimoz/procedural-gen-dipl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tenjix.de/projects/climate-based-biome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sha-savchenko/Footstep_plann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earthdatascience.org/tutorials/get-slope-aspect-from-digital-elevation-model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83EA79E4-1610-4A76-92C4-F1CA7839B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Map (Room/Terrain) Synthesis for </a:t>
            </a:r>
          </a:p>
          <a:p>
            <a:r>
              <a:rPr lang="en-US" dirty="0"/>
              <a:t>Low-Poly 3D Scenes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69011F-2834-4647-AC71-42EBBF33E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Tobias Christoph</a:t>
            </a:r>
          </a:p>
          <a:p>
            <a:endParaRPr lang="en-US" dirty="0"/>
          </a:p>
          <a:p>
            <a:r>
              <a:rPr lang="en-US" sz="2400" u="sng" dirty="0"/>
              <a:t>Supervisor:</a:t>
            </a:r>
          </a:p>
          <a:p>
            <a:r>
              <a:rPr lang="en-US" sz="2400" dirty="0"/>
              <a:t>Stephanie </a:t>
            </a:r>
            <a:r>
              <a:rPr lang="en-US" sz="2400" dirty="0" err="1"/>
              <a:t>Autherith</a:t>
            </a:r>
            <a:endParaRPr lang="en-US" sz="2400" dirty="0"/>
          </a:p>
          <a:p>
            <a:r>
              <a:rPr lang="en-US" sz="2400" u="sng" dirty="0"/>
              <a:t>Research Group:</a:t>
            </a:r>
          </a:p>
          <a:p>
            <a:r>
              <a:rPr lang="en-US" sz="2400" dirty="0"/>
              <a:t>Interactive Graphic and Simulation Group</a:t>
            </a:r>
          </a:p>
        </p:txBody>
      </p:sp>
    </p:spTree>
    <p:extLst>
      <p:ext uri="{BB962C8B-B14F-4D97-AF65-F5344CB8AC3E}">
        <p14:creationId xmlns:p14="http://schemas.microsoft.com/office/powerpoint/2010/main" val="212406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76D80-30D8-A04A-A942-72E822E9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7587F-AFD7-A54D-B449-26DF78568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13ED8-9026-F24F-8C02-E723A7FE9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17" name="Content Placeholder 1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AD9CE3E4-EEC5-5043-B8B5-F9F6831D2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96" y="2636912"/>
            <a:ext cx="2049092" cy="2049092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408FDC-F6FA-B346-8A32-6246401B5735}"/>
              </a:ext>
            </a:extLst>
          </p:cNvPr>
          <p:cNvSpPr txBox="1"/>
          <p:nvPr/>
        </p:nvSpPr>
        <p:spPr>
          <a:xfrm>
            <a:off x="1199456" y="4797152"/>
            <a:ext cx="2234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Input:</a:t>
            </a:r>
          </a:p>
          <a:p>
            <a:r>
              <a:rPr lang="en-AT" dirty="0"/>
              <a:t>‘Traversability’-Sketch</a:t>
            </a:r>
          </a:p>
        </p:txBody>
      </p:sp>
    </p:spTree>
    <p:extLst>
      <p:ext uri="{BB962C8B-B14F-4D97-AF65-F5344CB8AC3E}">
        <p14:creationId xmlns:p14="http://schemas.microsoft.com/office/powerpoint/2010/main" val="196793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76D80-30D8-A04A-A942-72E822E9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7587F-AFD7-A54D-B449-26DF78568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13ED8-9026-F24F-8C02-E723A7FE9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88157-A811-4D45-AD5C-3C14207D5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53" y="1379909"/>
            <a:ext cx="2049091" cy="2049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940B93-0915-F84E-8F2A-2057C8D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53" y="3900188"/>
            <a:ext cx="2049092" cy="2049092"/>
          </a:xfrm>
          <a:prstGeom prst="rect">
            <a:avLst/>
          </a:prstGeom>
        </p:spPr>
      </p:pic>
      <p:pic>
        <p:nvPicPr>
          <p:cNvPr id="17" name="Content Placeholder 1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AD9CE3E4-EEC5-5043-B8B5-F9F6831D2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96" y="2636912"/>
            <a:ext cx="2049092" cy="2049092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408FDC-F6FA-B346-8A32-6246401B5735}"/>
              </a:ext>
            </a:extLst>
          </p:cNvPr>
          <p:cNvSpPr txBox="1"/>
          <p:nvPr/>
        </p:nvSpPr>
        <p:spPr>
          <a:xfrm>
            <a:off x="1199456" y="4797152"/>
            <a:ext cx="2234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Input:</a:t>
            </a:r>
          </a:p>
          <a:p>
            <a:r>
              <a:rPr lang="en-AT" dirty="0"/>
              <a:t>‘Traversability’-Sketch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77F3C9-8179-4749-9EB5-6BADEFACB01B}"/>
              </a:ext>
            </a:extLst>
          </p:cNvPr>
          <p:cNvSpPr txBox="1"/>
          <p:nvPr/>
        </p:nvSpPr>
        <p:spPr>
          <a:xfrm>
            <a:off x="4852282" y="3444163"/>
            <a:ext cx="134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 Height-Map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1B882-8225-2C42-89EA-95DE53CF1A8A}"/>
              </a:ext>
            </a:extLst>
          </p:cNvPr>
          <p:cNvSpPr txBox="1"/>
          <p:nvPr/>
        </p:nvSpPr>
        <p:spPr>
          <a:xfrm>
            <a:off x="4955690" y="597754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Biome-Map</a:t>
            </a:r>
          </a:p>
        </p:txBody>
      </p:sp>
      <p:pic>
        <p:nvPicPr>
          <p:cNvPr id="23" name="Graphic 22" descr="Arrow Right with solid fill">
            <a:extLst>
              <a:ext uri="{FF2B5EF4-FFF2-40B4-BE49-F238E27FC236}">
                <a16:creationId xmlns:a16="http://schemas.microsoft.com/office/drawing/2014/main" id="{12AABA32-3D26-A042-879E-5976DE421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7920" y="3503142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90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76D80-30D8-A04A-A942-72E822E9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7587F-AFD7-A54D-B449-26DF78568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13ED8-9026-F24F-8C02-E723A7FE9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752ED-F7D7-C741-B6BF-8A505BFF4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16" y="1968662"/>
            <a:ext cx="3789040" cy="3789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88157-A811-4D45-AD5C-3C14207D5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53" y="1379909"/>
            <a:ext cx="2049091" cy="2049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940B93-0915-F84E-8F2A-2057C8DED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53" y="3900188"/>
            <a:ext cx="2049092" cy="2049092"/>
          </a:xfrm>
          <a:prstGeom prst="rect">
            <a:avLst/>
          </a:prstGeom>
        </p:spPr>
      </p:pic>
      <p:pic>
        <p:nvPicPr>
          <p:cNvPr id="17" name="Content Placeholder 1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AD9CE3E4-EEC5-5043-B8B5-F9F6831D2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96" y="2636912"/>
            <a:ext cx="2049092" cy="2049092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408FDC-F6FA-B346-8A32-6246401B5735}"/>
              </a:ext>
            </a:extLst>
          </p:cNvPr>
          <p:cNvSpPr txBox="1"/>
          <p:nvPr/>
        </p:nvSpPr>
        <p:spPr>
          <a:xfrm>
            <a:off x="1199456" y="4797152"/>
            <a:ext cx="2234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Input:</a:t>
            </a:r>
          </a:p>
          <a:p>
            <a:r>
              <a:rPr lang="en-AT" dirty="0"/>
              <a:t>‘Traversability’-Sketch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77F3C9-8179-4749-9EB5-6BADEFACB01B}"/>
              </a:ext>
            </a:extLst>
          </p:cNvPr>
          <p:cNvSpPr txBox="1"/>
          <p:nvPr/>
        </p:nvSpPr>
        <p:spPr>
          <a:xfrm>
            <a:off x="4852282" y="3444163"/>
            <a:ext cx="134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 Height-Map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1B882-8225-2C42-89EA-95DE53CF1A8A}"/>
              </a:ext>
            </a:extLst>
          </p:cNvPr>
          <p:cNvSpPr txBox="1"/>
          <p:nvPr/>
        </p:nvSpPr>
        <p:spPr>
          <a:xfrm>
            <a:off x="4955690" y="597754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Biome-Map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BC37B2-88E9-B943-B7B6-C57C7CF38A9C}"/>
              </a:ext>
            </a:extLst>
          </p:cNvPr>
          <p:cNvSpPr txBox="1"/>
          <p:nvPr/>
        </p:nvSpPr>
        <p:spPr>
          <a:xfrm>
            <a:off x="9120336" y="5075892"/>
            <a:ext cx="23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Playable Game Map</a:t>
            </a:r>
          </a:p>
        </p:txBody>
      </p:sp>
      <p:pic>
        <p:nvPicPr>
          <p:cNvPr id="23" name="Graphic 22" descr="Arrow Right with solid fill">
            <a:extLst>
              <a:ext uri="{FF2B5EF4-FFF2-40B4-BE49-F238E27FC236}">
                <a16:creationId xmlns:a16="http://schemas.microsoft.com/office/drawing/2014/main" id="{12AABA32-3D26-A042-879E-5976DE421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7920" y="3503142"/>
            <a:ext cx="720080" cy="720080"/>
          </a:xfrm>
          <a:prstGeom prst="rect">
            <a:avLst/>
          </a:prstGeom>
        </p:spPr>
      </p:pic>
      <p:pic>
        <p:nvPicPr>
          <p:cNvPr id="26" name="Graphic 25" descr="Arrow Right with solid fill">
            <a:extLst>
              <a:ext uri="{FF2B5EF4-FFF2-40B4-BE49-F238E27FC236}">
                <a16:creationId xmlns:a16="http://schemas.microsoft.com/office/drawing/2014/main" id="{31D17ED4-D750-5741-A986-D8F1E81AB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847" y="3487585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9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AABBF0-164D-FE4F-A6A3-32892652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Dataset Creation</a:t>
            </a:r>
          </a:p>
          <a:p>
            <a:pPr marL="457200" lvl="1" indent="0">
              <a:buNone/>
            </a:pPr>
            <a:endParaRPr lang="en-AT" dirty="0"/>
          </a:p>
          <a:p>
            <a:pPr marL="457200" lvl="1" indent="0">
              <a:buNone/>
            </a:pPr>
            <a:endParaRPr lang="en-AT" dirty="0"/>
          </a:p>
          <a:p>
            <a:pPr marL="457200" lvl="1" indent="0">
              <a:buNone/>
            </a:pPr>
            <a:endParaRPr lang="en-AT" dirty="0"/>
          </a:p>
          <a:p>
            <a:pPr marL="457200" lvl="1" indent="0">
              <a:buNone/>
            </a:pPr>
            <a:r>
              <a:rPr lang="en-AT" dirty="0"/>
              <a:t>					</a:t>
            </a:r>
          </a:p>
          <a:p>
            <a:pPr lvl="1"/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C2306-8F75-4E4D-8AEB-377085CC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AE7E2-547E-0B4E-952A-DAE236F9B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FAD1D-6567-724A-9F93-3F7967324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78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AABBF0-164D-FE4F-A6A3-32892652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Dataset Creation</a:t>
            </a:r>
          </a:p>
          <a:p>
            <a:pPr lvl="1"/>
            <a:r>
              <a:rPr lang="en-AT" dirty="0"/>
              <a:t>Height map with a corresponding biome map</a:t>
            </a:r>
          </a:p>
          <a:p>
            <a:pPr marL="457200" lvl="1" indent="0">
              <a:buNone/>
            </a:pPr>
            <a:endParaRPr lang="en-AT" dirty="0"/>
          </a:p>
          <a:p>
            <a:pPr marL="457200" lvl="1" indent="0">
              <a:buNone/>
            </a:pPr>
            <a:endParaRPr lang="en-AT" dirty="0"/>
          </a:p>
          <a:p>
            <a:pPr marL="457200" lvl="1" indent="0">
              <a:buNone/>
            </a:pPr>
            <a:endParaRPr lang="en-AT" dirty="0"/>
          </a:p>
          <a:p>
            <a:pPr marL="457200" lvl="1" indent="0">
              <a:buNone/>
            </a:pPr>
            <a:r>
              <a:rPr lang="en-AT" dirty="0"/>
              <a:t>					</a:t>
            </a:r>
          </a:p>
          <a:p>
            <a:pPr lvl="1"/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C2306-8F75-4E4D-8AEB-377085CC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AE7E2-547E-0B4E-952A-DAE236F9B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FAD1D-6567-724A-9F93-3F7967324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14" name="Picture 13" descr="A picture containing blurry, image&#10;&#10;Description automatically generated">
            <a:extLst>
              <a:ext uri="{FF2B5EF4-FFF2-40B4-BE49-F238E27FC236}">
                <a16:creationId xmlns:a16="http://schemas.microsoft.com/office/drawing/2014/main" id="{AE0B381C-D247-C446-A866-E5BA4F64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24" y="3294856"/>
            <a:ext cx="1934344" cy="1934344"/>
          </a:xfrm>
          <a:prstGeom prst="rect">
            <a:avLst/>
          </a:prstGeom>
        </p:spPr>
      </p:pic>
      <p:pic>
        <p:nvPicPr>
          <p:cNvPr id="15" name="Picture 14" descr="A picture containing blur&#10;&#10;Description automatically generated">
            <a:extLst>
              <a:ext uri="{FF2B5EF4-FFF2-40B4-BE49-F238E27FC236}">
                <a16:creationId xmlns:a16="http://schemas.microsoft.com/office/drawing/2014/main" id="{B2F43F70-3D9A-AA46-B4C2-74C59BCC0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92" y="3294856"/>
            <a:ext cx="1934344" cy="1934344"/>
          </a:xfrm>
          <a:prstGeom prst="rect">
            <a:avLst/>
          </a:prstGeom>
        </p:spPr>
      </p:pic>
      <p:pic>
        <p:nvPicPr>
          <p:cNvPr id="16" name="Graphic 15" descr="Add with solid fill">
            <a:extLst>
              <a:ext uri="{FF2B5EF4-FFF2-40B4-BE49-F238E27FC236}">
                <a16:creationId xmlns:a16="http://schemas.microsoft.com/office/drawing/2014/main" id="{4D8F9C47-2029-284C-A707-96AD8B0D3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6504" y="407650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AABBF0-164D-FE4F-A6A3-32892652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Dataset Creation</a:t>
            </a:r>
          </a:p>
          <a:p>
            <a:pPr lvl="1"/>
            <a:r>
              <a:rPr lang="en-AT" dirty="0"/>
              <a:t>Height map with a corresponding biome map</a:t>
            </a:r>
          </a:p>
          <a:p>
            <a:pPr lvl="1"/>
            <a:r>
              <a:rPr lang="en-AT" dirty="0"/>
              <a:t>Create ‘traversability-map’ representing training data</a:t>
            </a:r>
          </a:p>
          <a:p>
            <a:pPr lvl="1"/>
            <a:endParaRPr lang="en-AT" dirty="0"/>
          </a:p>
          <a:p>
            <a:pPr marL="457200" lvl="1" indent="0">
              <a:buNone/>
            </a:pPr>
            <a:r>
              <a:rPr lang="en-AT" dirty="0"/>
              <a:t>					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C2306-8F75-4E4D-8AEB-377085CC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AE7E2-547E-0B4E-952A-DAE236F9B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FAD1D-6567-724A-9F93-3F7967324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17553BBE-CBA4-3641-A55D-23A32648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1402" y="3934744"/>
            <a:ext cx="740716" cy="740716"/>
          </a:xfrm>
          <a:prstGeom prst="rect">
            <a:avLst/>
          </a:prstGeom>
        </p:spPr>
      </p:pic>
      <p:pic>
        <p:nvPicPr>
          <p:cNvPr id="20" name="Picture 1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4610587E-8FA6-E144-93BC-38C76D09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96" y="3294856"/>
            <a:ext cx="1934344" cy="1934344"/>
          </a:xfrm>
          <a:prstGeom prst="rect">
            <a:avLst/>
          </a:prstGeom>
        </p:spPr>
      </p:pic>
      <p:pic>
        <p:nvPicPr>
          <p:cNvPr id="21" name="Picture 20" descr="A picture containing blurry, image&#10;&#10;Description automatically generated">
            <a:extLst>
              <a:ext uri="{FF2B5EF4-FFF2-40B4-BE49-F238E27FC236}">
                <a16:creationId xmlns:a16="http://schemas.microsoft.com/office/drawing/2014/main" id="{5F325306-EE47-6A44-9F08-58376F759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24" y="3294856"/>
            <a:ext cx="1934344" cy="1934344"/>
          </a:xfrm>
          <a:prstGeom prst="rect">
            <a:avLst/>
          </a:prstGeom>
        </p:spPr>
      </p:pic>
      <p:pic>
        <p:nvPicPr>
          <p:cNvPr id="22" name="Picture 21" descr="A picture containing blur&#10;&#10;Description automatically generated">
            <a:extLst>
              <a:ext uri="{FF2B5EF4-FFF2-40B4-BE49-F238E27FC236}">
                <a16:creationId xmlns:a16="http://schemas.microsoft.com/office/drawing/2014/main" id="{DB7558F2-3E6B-5E46-A94D-18CD9A557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92" y="3294856"/>
            <a:ext cx="1934344" cy="1934344"/>
          </a:xfrm>
          <a:prstGeom prst="rect">
            <a:avLst/>
          </a:prstGeom>
        </p:spPr>
      </p:pic>
      <p:pic>
        <p:nvPicPr>
          <p:cNvPr id="23" name="Graphic 22" descr="Add with solid fill">
            <a:extLst>
              <a:ext uri="{FF2B5EF4-FFF2-40B4-BE49-F238E27FC236}">
                <a16:creationId xmlns:a16="http://schemas.microsoft.com/office/drawing/2014/main" id="{4B4F9E12-50F6-E34D-AF82-786254CF5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6504" y="407650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29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AABBF0-164D-FE4F-A6A3-32892652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Dataset Creation</a:t>
            </a:r>
          </a:p>
          <a:p>
            <a:pPr lvl="1"/>
            <a:r>
              <a:rPr lang="en-AT" dirty="0"/>
              <a:t>Height map with a corresponding biome map</a:t>
            </a:r>
          </a:p>
          <a:p>
            <a:pPr lvl="1"/>
            <a:r>
              <a:rPr lang="en-AT" dirty="0"/>
              <a:t>Create ‘traversability-map’ representing training data</a:t>
            </a:r>
          </a:p>
          <a:p>
            <a:r>
              <a:rPr lang="en-AT" dirty="0"/>
              <a:t>Generative Adversarial Networks (GAN)</a:t>
            </a:r>
          </a:p>
          <a:p>
            <a:pPr lvl="1"/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C2306-8F75-4E4D-8AEB-377085CC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AE7E2-547E-0B4E-952A-DAE236F9B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FAD1D-6567-724A-9F93-3F7967324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1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AABBF0-164D-FE4F-A6A3-32892652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Dataset Creation</a:t>
            </a:r>
          </a:p>
          <a:p>
            <a:pPr lvl="1"/>
            <a:r>
              <a:rPr lang="en-AT" dirty="0"/>
              <a:t>Height map with a corresponding biome map</a:t>
            </a:r>
          </a:p>
          <a:p>
            <a:pPr lvl="1"/>
            <a:r>
              <a:rPr lang="en-AT" dirty="0"/>
              <a:t>Create ‘traversability-map’ representing training data</a:t>
            </a:r>
          </a:p>
          <a:p>
            <a:r>
              <a:rPr lang="en-AT" dirty="0"/>
              <a:t>Generative Adversarial Networks (GAN)</a:t>
            </a:r>
          </a:p>
          <a:p>
            <a:pPr lvl="1"/>
            <a:r>
              <a:rPr lang="en-AT" dirty="0"/>
              <a:t>Conditional GAN (cGAN)</a:t>
            </a:r>
          </a:p>
          <a:p>
            <a:pPr lvl="1"/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C2306-8F75-4E4D-8AEB-377085CC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AE7E2-547E-0B4E-952A-DAE236F9B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FAD1D-6567-724A-9F93-3F7967324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6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AABBF0-164D-FE4F-A6A3-32892652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Dataset Creation</a:t>
            </a:r>
          </a:p>
          <a:p>
            <a:pPr lvl="1"/>
            <a:r>
              <a:rPr lang="en-AT" dirty="0"/>
              <a:t>Height map with a corresponding biome map</a:t>
            </a:r>
          </a:p>
          <a:p>
            <a:pPr lvl="1"/>
            <a:r>
              <a:rPr lang="en-AT" dirty="0"/>
              <a:t>Create ‘traversability-map’ representing training data</a:t>
            </a:r>
          </a:p>
          <a:p>
            <a:r>
              <a:rPr lang="en-AT" dirty="0"/>
              <a:t>Generative Adversarial Networks (GAN)</a:t>
            </a:r>
          </a:p>
          <a:p>
            <a:pPr lvl="1"/>
            <a:r>
              <a:rPr lang="en-AT" dirty="0"/>
              <a:t>Conditional GAN (cGAN)</a:t>
            </a:r>
          </a:p>
          <a:p>
            <a:pPr lvl="1"/>
            <a:r>
              <a:rPr lang="en-AT" dirty="0"/>
              <a:t>Pix2Pix</a:t>
            </a:r>
          </a:p>
          <a:p>
            <a:pPr lvl="1"/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C2306-8F75-4E4D-8AEB-377085CC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AE7E2-547E-0B4E-952A-DAE236F9B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FAD1D-6567-724A-9F93-3F7967324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11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AABBF0-164D-FE4F-A6A3-32892652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Dataset Creation</a:t>
            </a:r>
          </a:p>
          <a:p>
            <a:pPr lvl="1"/>
            <a:r>
              <a:rPr lang="en-AT" dirty="0"/>
              <a:t>Height map with a corresponding biome map</a:t>
            </a:r>
          </a:p>
          <a:p>
            <a:pPr lvl="1"/>
            <a:r>
              <a:rPr lang="en-AT" dirty="0"/>
              <a:t>Create ‘traversability-map’ representing training data</a:t>
            </a:r>
          </a:p>
          <a:p>
            <a:r>
              <a:rPr lang="en-AT" dirty="0"/>
              <a:t>Generative Adversarial Networks (GAN)</a:t>
            </a:r>
          </a:p>
          <a:p>
            <a:pPr lvl="1"/>
            <a:r>
              <a:rPr lang="en-AT" dirty="0"/>
              <a:t>Conditional GAN (cGAN)</a:t>
            </a:r>
          </a:p>
          <a:p>
            <a:pPr lvl="1"/>
            <a:r>
              <a:rPr lang="en-AT" dirty="0"/>
              <a:t>Pix2Pix</a:t>
            </a:r>
          </a:p>
          <a:p>
            <a:r>
              <a:rPr lang="en-AT" dirty="0"/>
              <a:t>3D Rendering of the Map</a:t>
            </a:r>
          </a:p>
          <a:p>
            <a:pPr lvl="1"/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C2306-8F75-4E4D-8AEB-377085CC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AE7E2-547E-0B4E-952A-DAE236F9B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FAD1D-6567-724A-9F93-3F7967324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4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BE1B6-8E3A-5240-91EF-F3A5572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Procedural Content Generation (PCG)</a:t>
            </a:r>
          </a:p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55224-97C3-654C-9DEE-5865BBE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09A1-161E-C248-BFA4-CF197B4E5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CAC-AE54-DE4D-AFB7-6DFC83776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6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6C87C7-3B6A-1C44-BA7E-1B6DEE8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Generative Adversarial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910D-2F51-184B-BA0D-0BC26FAA4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B76B-12E1-ED4A-909E-24E3FAE61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B4CD9F5-30A0-D648-9FC4-BB262D2D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62934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6C87C7-3B6A-1C44-BA7E-1B6DEE8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Generative Adversarial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910D-2F51-184B-BA0D-0BC26FAA4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B76B-12E1-ED4A-909E-24E3FAE61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B4CD9F5-30A0-D648-9FC4-BB262D2D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AT" dirty="0"/>
              <a:t>Invented by Ian Goodfellow in 2014</a:t>
            </a:r>
          </a:p>
        </p:txBody>
      </p:sp>
    </p:spTree>
    <p:extLst>
      <p:ext uri="{BB962C8B-B14F-4D97-AF65-F5344CB8AC3E}">
        <p14:creationId xmlns:p14="http://schemas.microsoft.com/office/powerpoint/2010/main" val="240983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6C87C7-3B6A-1C44-BA7E-1B6DEE8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Generative Adversarial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910D-2F51-184B-BA0D-0BC26FAA4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B76B-12E1-ED4A-909E-24E3FAE61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B4CD9F5-30A0-D648-9FC4-BB262D2D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AT" dirty="0"/>
              <a:t>Invented by Ian Goodfellow in 2014</a:t>
            </a:r>
          </a:p>
          <a:p>
            <a:r>
              <a:rPr lang="en-AT" dirty="0"/>
              <a:t>Idea: create similar but novel data</a:t>
            </a:r>
          </a:p>
        </p:txBody>
      </p:sp>
    </p:spTree>
    <p:extLst>
      <p:ext uri="{BB962C8B-B14F-4D97-AF65-F5344CB8AC3E}">
        <p14:creationId xmlns:p14="http://schemas.microsoft.com/office/powerpoint/2010/main" val="99121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6C87C7-3B6A-1C44-BA7E-1B6DEE8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Generative Adversarial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910D-2F51-184B-BA0D-0BC26FAA4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B76B-12E1-ED4A-909E-24E3FAE61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00C41-2A83-1548-8E79-22782A4B6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492895"/>
            <a:ext cx="2376264" cy="1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6C87C7-3B6A-1C44-BA7E-1B6DEE8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Generative Adversarial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910D-2F51-184B-BA0D-0BC26FAA4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B76B-12E1-ED4A-909E-24E3FAE61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26C0E2-4A99-3A47-A5CD-F72AFA576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096732"/>
            <a:ext cx="7920880" cy="2586387"/>
          </a:xfrm>
        </p:spPr>
      </p:pic>
    </p:spTree>
    <p:extLst>
      <p:ext uri="{BB962C8B-B14F-4D97-AF65-F5344CB8AC3E}">
        <p14:creationId xmlns:p14="http://schemas.microsoft.com/office/powerpoint/2010/main" val="4208868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6C87C7-3B6A-1C44-BA7E-1B6DEE8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Generative Adversarial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910D-2F51-184B-BA0D-0BC26FAA4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B76B-12E1-ED4A-909E-24E3FAE61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EE334-0B8A-2042-A76B-FEF107590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1" y="2112157"/>
            <a:ext cx="8925665" cy="31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8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6C87C7-3B6A-1C44-BA7E-1B6DEE8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Generative Adversarial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910D-2F51-184B-BA0D-0BC26FAA4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B76B-12E1-ED4A-909E-24E3FAE61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14D2A-4959-4846-98DC-9ECA3EF67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0" y="2099816"/>
            <a:ext cx="10976658" cy="31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6C87C7-3B6A-1C44-BA7E-1B6DEE8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Generative Adversarial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910D-2F51-184B-BA0D-0BC26FAA4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B76B-12E1-ED4A-909E-24E3FAE61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25A3F00-AC1D-D24D-AD14-F21A265E0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3" y="1700808"/>
            <a:ext cx="10976658" cy="3794400"/>
          </a:xfrm>
        </p:spPr>
      </p:pic>
    </p:spTree>
    <p:extLst>
      <p:ext uri="{BB962C8B-B14F-4D97-AF65-F5344CB8AC3E}">
        <p14:creationId xmlns:p14="http://schemas.microsoft.com/office/powerpoint/2010/main" val="894365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6C87C7-3B6A-1C44-BA7E-1B6DEE8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AT" dirty="0"/>
              <a:t>onditional Generative Adversarial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6910D-2F51-184B-BA0D-0BC26FAA4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B76B-12E1-ED4A-909E-24E3FAE61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Initial Presentation - Tobias Christoph 25.05.2021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B3445F-534B-D44D-BE13-6CF404902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94" y="1610370"/>
            <a:ext cx="10580930" cy="42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36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FB0DBD-AA07-9A46-AE1A-4AAB88856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0" y="1628800"/>
            <a:ext cx="10166920" cy="4092186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F4A0A8-B005-2044-8F81-AB6663E9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991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AT" dirty="0"/>
              <a:t>Example – Nvidia GauGAN Beta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E545-0065-FB45-8F37-C8FAD40EFA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231" y="6520259"/>
            <a:ext cx="20300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AA396-2592-ED49-9066-2B380522F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1389" y="6520260"/>
            <a:ext cx="500274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Initial Presentation - Tobias Christoph 25.05.2021</a:t>
            </a:r>
          </a:p>
        </p:txBody>
      </p:sp>
    </p:spTree>
    <p:extLst>
      <p:ext uri="{BB962C8B-B14F-4D97-AF65-F5344CB8AC3E}">
        <p14:creationId xmlns:p14="http://schemas.microsoft.com/office/powerpoint/2010/main" val="249350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BE1B6-8E3A-5240-91EF-F3A5572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Procedural Content Generation (PCG)</a:t>
            </a:r>
          </a:p>
          <a:p>
            <a:pPr lvl="1"/>
            <a:r>
              <a:rPr lang="en-AT" dirty="0"/>
              <a:t>Manual creation can be tedious</a:t>
            </a:r>
          </a:p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55224-97C3-654C-9DEE-5865BBE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09A1-161E-C248-BFA4-CF197B4E5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CAC-AE54-DE4D-AFB7-6DFC83776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44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F9F1CD-DFDC-2F42-86F2-E3531D268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Programming Language</a:t>
            </a:r>
          </a:p>
          <a:p>
            <a:pPr lvl="1"/>
            <a:r>
              <a:rPr lang="en-AT" dirty="0"/>
              <a:t>Python</a:t>
            </a:r>
          </a:p>
          <a:p>
            <a:r>
              <a:rPr lang="en-AT" dirty="0"/>
              <a:t>Frameworks</a:t>
            </a:r>
          </a:p>
          <a:p>
            <a:pPr lvl="1"/>
            <a:r>
              <a:rPr lang="en-AT" dirty="0"/>
              <a:t>PyTorch	</a:t>
            </a:r>
          </a:p>
          <a:p>
            <a:pPr lvl="1"/>
            <a:r>
              <a:rPr lang="en-AT" dirty="0"/>
              <a:t>Tensorflow</a:t>
            </a:r>
          </a:p>
          <a:p>
            <a:r>
              <a:rPr lang="en-AT" dirty="0"/>
              <a:t>Rendering Software</a:t>
            </a:r>
          </a:p>
          <a:p>
            <a:pPr lvl="1"/>
            <a:r>
              <a:rPr lang="en-AT" dirty="0"/>
              <a:t>Unity Engine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FC1F9D-0412-FB44-A94A-6393A734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19A21-D4D1-7E47-905B-5D722B97AC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F9408-08BA-134C-935D-D7DE4CA05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524FD67-7BE7-DD49-B0AF-8D0D4024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13" y="2312571"/>
            <a:ext cx="1300494" cy="1300494"/>
          </a:xfrm>
          <a:prstGeom prst="rect">
            <a:avLst/>
          </a:prstGeom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4255E837-F038-2C45-9FC5-BA6A0D26D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207" y="3052270"/>
            <a:ext cx="916048" cy="97925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D2954F2E-F0BB-F54F-96FD-423102F2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356" y="1397712"/>
            <a:ext cx="1362617" cy="1362617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C6CBA55B-2B13-1342-9504-0F538593D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91" y="3819214"/>
            <a:ext cx="1333941" cy="12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4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8E96A0-04D2-AF40-AA98-06FE4BB58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9B001D-9E63-D74B-AFAD-79928D78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6E45E-9BD1-514B-9F0F-05FF59919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20F58-1017-4640-BEDC-CDE6F5822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CDD253C-EF6A-C24E-9D33-DE0363D0A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2656"/>
            <a:ext cx="11529470" cy="64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89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8E186F-917D-7547-B2A4-E743C2383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[</a:t>
            </a:r>
            <a:r>
              <a:rPr lang="en-GB" sz="1800" dirty="0" err="1"/>
              <a:t>Liapis</a:t>
            </a:r>
            <a:r>
              <a:rPr lang="en-GB" sz="1800" dirty="0"/>
              <a:t> A., </a:t>
            </a:r>
            <a:r>
              <a:rPr lang="en-GB" sz="1800" dirty="0" err="1"/>
              <a:t>Yannakakis</a:t>
            </a:r>
            <a:r>
              <a:rPr lang="en-GB" sz="1800" dirty="0"/>
              <a:t> G.N., </a:t>
            </a:r>
            <a:r>
              <a:rPr lang="en-GB" sz="1800" dirty="0" err="1"/>
              <a:t>Togelius</a:t>
            </a:r>
            <a:r>
              <a:rPr lang="en-GB" sz="1800" dirty="0"/>
              <a:t> J. 2013] - Sentient World: Human-Based Procedural Cartography. In: Machado P., McDermott J., </a:t>
            </a:r>
            <a:r>
              <a:rPr lang="en-GB" sz="1800" dirty="0" err="1"/>
              <a:t>Carballal</a:t>
            </a:r>
            <a:r>
              <a:rPr lang="en-GB" sz="1800" dirty="0"/>
              <a:t> A. (eds) Evolutionary and Biologically Inspired Music, Sound, Art and Design. </a:t>
            </a:r>
            <a:r>
              <a:rPr lang="en-GB" sz="1800" dirty="0" err="1"/>
              <a:t>EvoMUSART</a:t>
            </a:r>
            <a:r>
              <a:rPr lang="en-GB" sz="1800" dirty="0"/>
              <a:t> 2013. </a:t>
            </a:r>
          </a:p>
          <a:p>
            <a:r>
              <a:rPr lang="en-GB" sz="1800" dirty="0"/>
              <a:t>[Ping K., </a:t>
            </a:r>
            <a:r>
              <a:rPr lang="en-GB" sz="1800" dirty="0" err="1"/>
              <a:t>Dingli</a:t>
            </a:r>
            <a:r>
              <a:rPr lang="en-GB" sz="1800" dirty="0"/>
              <a:t> L. 2020] - Conditional Convolutional Generative Adversarial Networks Based Interactive Procedural Game Map Generation. In: Arai K., Kapoor S., Bhatia R. (eds) Advances in Information and Communication. FICC 2020. Advances in Intelligent Systems and Computing, vol 1129 </a:t>
            </a:r>
          </a:p>
          <a:p>
            <a:r>
              <a:rPr lang="en-GB" sz="1800" dirty="0"/>
              <a:t>[</a:t>
            </a:r>
            <a:r>
              <a:rPr lang="en-GB" sz="1800" dirty="0" err="1"/>
              <a:t>NoisePosti.ng</a:t>
            </a:r>
            <a:r>
              <a:rPr lang="en-GB" sz="1800" dirty="0"/>
              <a:t>] – A Procedural Generation and Game Development blog, </a:t>
            </a:r>
            <a:r>
              <a:rPr lang="en-GB" sz="1800" i="1" dirty="0"/>
              <a:t>link</a:t>
            </a:r>
            <a:r>
              <a:rPr lang="en-GB" sz="1800" dirty="0"/>
              <a:t>: </a:t>
            </a:r>
            <a:r>
              <a:rPr lang="en-GB" sz="1800" dirty="0">
                <a:hlinkClick r:id="rId3"/>
              </a:rPr>
              <a:t>https://</a:t>
            </a:r>
            <a:r>
              <a:rPr lang="en-GB" sz="1800" dirty="0" err="1">
                <a:hlinkClick r:id="rId3"/>
              </a:rPr>
              <a:t>noiseposti.ng</a:t>
            </a:r>
            <a:r>
              <a:rPr lang="en-GB" sz="1800" dirty="0">
                <a:hlinkClick r:id="rId3"/>
              </a:rPr>
              <a:t>/posts/2021-03-13-Fast-Biome-Blending-Without-Squareness.html</a:t>
            </a:r>
            <a:endParaRPr lang="en-GB" sz="1800" dirty="0"/>
          </a:p>
          <a:p>
            <a:r>
              <a:rPr lang="en-GB" sz="1800" dirty="0"/>
              <a:t>[Nvidia </a:t>
            </a:r>
            <a:r>
              <a:rPr lang="en-GB" sz="1800" dirty="0" err="1"/>
              <a:t>GauGAN</a:t>
            </a:r>
            <a:r>
              <a:rPr lang="en-GB" sz="1800" dirty="0"/>
              <a:t>] – </a:t>
            </a:r>
            <a:r>
              <a:rPr lang="en-GB" sz="1800" i="1" dirty="0"/>
              <a:t>link</a:t>
            </a:r>
            <a:r>
              <a:rPr lang="en-GB" sz="1800" dirty="0"/>
              <a:t>: </a:t>
            </a:r>
            <a:r>
              <a:rPr lang="en-GB" sz="1800" dirty="0">
                <a:hlinkClick r:id="rId4"/>
              </a:rPr>
              <a:t>http://</a:t>
            </a:r>
            <a:r>
              <a:rPr lang="en-GB" sz="1800" dirty="0" err="1">
                <a:hlinkClick r:id="rId4"/>
              </a:rPr>
              <a:t>nvidia</a:t>
            </a:r>
            <a:r>
              <a:rPr lang="en-GB" sz="1800" dirty="0">
                <a:hlinkClick r:id="rId4"/>
              </a:rPr>
              <a:t>-research-</a:t>
            </a:r>
            <a:r>
              <a:rPr lang="en-GB" sz="1800" dirty="0" err="1">
                <a:hlinkClick r:id="rId4"/>
              </a:rPr>
              <a:t>mingyuliu.com</a:t>
            </a:r>
            <a:r>
              <a:rPr lang="en-GB" sz="1800" dirty="0">
                <a:hlinkClick r:id="rId4"/>
              </a:rPr>
              <a:t>/</a:t>
            </a:r>
            <a:r>
              <a:rPr lang="en-GB" sz="1800" dirty="0" err="1">
                <a:hlinkClick r:id="rId4"/>
              </a:rPr>
              <a:t>gaugan</a:t>
            </a:r>
            <a:r>
              <a:rPr lang="en-GB" sz="1800" dirty="0">
                <a:hlinkClick r:id="rId4"/>
              </a:rPr>
              <a:t>/</a:t>
            </a:r>
            <a:endParaRPr lang="en-GB" sz="1800" dirty="0"/>
          </a:p>
          <a:p>
            <a:r>
              <a:rPr lang="en-GB" sz="1800" dirty="0"/>
              <a:t>[</a:t>
            </a:r>
            <a:r>
              <a:rPr lang="en-GB" sz="1800" dirty="0" err="1"/>
              <a:t>Tensorflow</a:t>
            </a:r>
            <a:r>
              <a:rPr lang="en-GB" sz="1800" dirty="0"/>
              <a:t>] – </a:t>
            </a:r>
            <a:r>
              <a:rPr lang="en-GB" sz="1800" i="1" dirty="0"/>
              <a:t>link</a:t>
            </a:r>
            <a:r>
              <a:rPr lang="en-GB" sz="1800" dirty="0"/>
              <a:t>: </a:t>
            </a:r>
            <a:r>
              <a:rPr lang="en-GB" sz="1800" dirty="0">
                <a:hlinkClick r:id="rId5"/>
              </a:rPr>
              <a:t>https://www.tensorflow.org</a:t>
            </a:r>
            <a:endParaRPr lang="en-GB" sz="1800" dirty="0"/>
          </a:p>
          <a:p>
            <a:r>
              <a:rPr lang="en-GB" sz="1800" dirty="0"/>
              <a:t>[Python] – </a:t>
            </a:r>
            <a:r>
              <a:rPr lang="en-GB" sz="1800" i="1" dirty="0"/>
              <a:t>link</a:t>
            </a:r>
            <a:r>
              <a:rPr lang="en-GB" sz="1800" dirty="0"/>
              <a:t>: </a:t>
            </a:r>
            <a:r>
              <a:rPr lang="en-GB" sz="1800" dirty="0">
                <a:hlinkClick r:id="rId6"/>
              </a:rPr>
              <a:t>https</a:t>
            </a:r>
            <a:r>
              <a:rPr lang="en-GB" sz="1800" dirty="0">
                <a:sym typeface="Wingdings" pitchFamily="2" charset="2"/>
                <a:hlinkClick r:id="rId6"/>
              </a:rPr>
              <a:t>//</a:t>
            </a:r>
            <a:r>
              <a:rPr lang="en-GB" sz="1800" dirty="0" err="1">
                <a:sym typeface="Wingdings" pitchFamily="2" charset="2"/>
                <a:hlinkClick r:id="rId6"/>
              </a:rPr>
              <a:t>www.python.org</a:t>
            </a:r>
            <a:endParaRPr lang="en-GB" sz="1800" dirty="0"/>
          </a:p>
          <a:p>
            <a:r>
              <a:rPr lang="en-GB" sz="1800" dirty="0"/>
              <a:t>[</a:t>
            </a:r>
            <a:r>
              <a:rPr lang="en-GB" sz="1800" dirty="0" err="1"/>
              <a:t>PyTorch</a:t>
            </a:r>
            <a:r>
              <a:rPr lang="en-GB" sz="1800" dirty="0"/>
              <a:t>] – </a:t>
            </a:r>
            <a:r>
              <a:rPr lang="en-GB" sz="1800" i="1" dirty="0"/>
              <a:t>link</a:t>
            </a:r>
            <a:r>
              <a:rPr lang="en-GB" sz="1800" dirty="0"/>
              <a:t>: </a:t>
            </a:r>
            <a:r>
              <a:rPr lang="en-GB" sz="1800" dirty="0">
                <a:hlinkClick r:id="rId7"/>
              </a:rPr>
              <a:t>https://pytorch.org</a:t>
            </a:r>
            <a:endParaRPr lang="en-GB" sz="1800" dirty="0"/>
          </a:p>
          <a:p>
            <a:r>
              <a:rPr lang="en-GB" sz="1800" dirty="0"/>
              <a:t>[Unity] – </a:t>
            </a:r>
            <a:r>
              <a:rPr lang="en-GB" sz="1800" i="1" dirty="0"/>
              <a:t>link</a:t>
            </a:r>
            <a:r>
              <a:rPr lang="en-GB" sz="1800" dirty="0"/>
              <a:t>: </a:t>
            </a:r>
            <a:r>
              <a:rPr lang="en-GB" sz="1800" dirty="0">
                <a:hlinkClick r:id="rId8"/>
              </a:rPr>
              <a:t>https://unity.com</a:t>
            </a:r>
            <a:endParaRPr lang="en-GB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72B14D-B1DA-2A44-A561-F7E59635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09641-1104-644F-A607-2DDA0FBDC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00843-9814-C842-95FC-9C8B8FBA8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91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8E186F-917D-7547-B2A4-E743C2383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>
            <a:normAutofit/>
          </a:bodyPr>
          <a:lstStyle/>
          <a:p>
            <a:r>
              <a:rPr lang="en-GB" sz="1600" dirty="0">
                <a:hlinkClick r:id="rId3"/>
              </a:rPr>
              <a:t>https://</a:t>
            </a:r>
            <a:r>
              <a:rPr lang="en-GB" sz="1600" dirty="0" err="1">
                <a:hlinkClick r:id="rId3"/>
              </a:rPr>
              <a:t>github.com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pecarprimoz</a:t>
            </a:r>
            <a:r>
              <a:rPr lang="en-GB" sz="1600" dirty="0">
                <a:hlinkClick r:id="rId3"/>
              </a:rPr>
              <a:t>/procedural-gen-</a:t>
            </a:r>
            <a:r>
              <a:rPr lang="en-GB" sz="1600" dirty="0" err="1">
                <a:hlinkClick r:id="rId3"/>
              </a:rPr>
              <a:t>dipl</a:t>
            </a:r>
            <a:endParaRPr lang="en-GB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3602C3-27C1-4D07-AD27-DF4EF423D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GB" sz="1600" dirty="0">
                <a:hlinkClick r:id="rId4"/>
              </a:rPr>
              <a:t>https://</a:t>
            </a:r>
            <a:r>
              <a:rPr lang="en-GB" sz="1600" dirty="0" err="1">
                <a:hlinkClick r:id="rId4"/>
              </a:rPr>
              <a:t>tenjix.de</a:t>
            </a:r>
            <a:r>
              <a:rPr lang="en-GB" sz="1600" dirty="0">
                <a:hlinkClick r:id="rId4"/>
              </a:rPr>
              <a:t>/projects/climate-based-biomes/</a:t>
            </a:r>
            <a:br>
              <a:rPr lang="en-GB" sz="3200" dirty="0">
                <a:hlinkClick r:id="rId4"/>
              </a:rPr>
            </a:b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72B14D-B1DA-2A44-A561-F7E59635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991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AT" dirty="0"/>
              <a:t>Misc – 1 Height + Biome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09641-1104-644F-A607-2DDA0FBDC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231" y="6520259"/>
            <a:ext cx="20300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(10)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00843-9814-C842-95FC-9C8B8FBA8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1389" y="6520260"/>
            <a:ext cx="500274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Initial Presentation - Tobias Christoph 25.05.2021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1E16D-CF82-1F44-B555-D600559EA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0" y="2636912"/>
            <a:ext cx="5267659" cy="2620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D7147A-7DFB-0640-B156-3C75BE68A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94" y="2196766"/>
            <a:ext cx="2872244" cy="19495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C003DF-79DC-4D46-A181-9EEF02504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4287776"/>
            <a:ext cx="2872244" cy="19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69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8E186F-917D-7547-B2A4-E743C2383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>
            <a:normAutofit/>
          </a:bodyPr>
          <a:lstStyle/>
          <a:p>
            <a:r>
              <a:rPr lang="en-GB" sz="1600" dirty="0"/>
              <a:t>Rough Terrain Exploration With a Legged Humanoid Robot - </a:t>
            </a:r>
            <a:r>
              <a:rPr lang="en-GB" sz="1600" dirty="0">
                <a:hlinkClick r:id="rId3"/>
              </a:rPr>
              <a:t>https://github.com/misha-savchenko/Footstep_planner</a:t>
            </a:r>
            <a:endParaRPr lang="en-GB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3602C3-27C1-4D07-AD27-DF4EF423D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GB" sz="1600" dirty="0"/>
              <a:t>Calculating slope and aspect from a digital elevation model in Python – Matt Oakley, Max Joseph - </a:t>
            </a:r>
            <a:r>
              <a:rPr lang="en-GB" sz="1600" dirty="0">
                <a:hlinkClick r:id="rId4"/>
              </a:rPr>
              <a:t>https://www.earthdatascience.org/tutorials/get-slope-aspect-from-digital-elevation-model/</a:t>
            </a:r>
            <a:r>
              <a:rPr lang="en-GB" sz="1600" dirty="0"/>
              <a:t> </a:t>
            </a:r>
            <a:br>
              <a:rPr lang="en-GB" sz="3200" dirty="0"/>
            </a:b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72B14D-B1DA-2A44-A561-F7E59635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991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AT" dirty="0"/>
              <a:t>Misc – 2 Traversability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09641-1104-644F-A607-2DDA0FBDC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231" y="6520259"/>
            <a:ext cx="20300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(11)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00843-9814-C842-95FC-9C8B8FBA8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1389" y="6520260"/>
            <a:ext cx="500274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Initial Presentation - Tobias Christoph 25.05.2021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69D53-4ABA-D048-B92F-9CCE1ED57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276872"/>
            <a:ext cx="3656532" cy="362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650687-C1B1-8349-87CA-7CC8EA6AD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528" y="3115097"/>
            <a:ext cx="2378472" cy="2310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CF132-06C5-DC48-838F-91624FCBD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41" y="3170259"/>
            <a:ext cx="2213559" cy="2199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77498C-A868-4947-9387-488FECEB11D6}"/>
              </a:ext>
            </a:extLst>
          </p:cNvPr>
          <p:cNvSpPr txBox="1"/>
          <p:nvPr/>
        </p:nvSpPr>
        <p:spPr>
          <a:xfrm>
            <a:off x="6816080" y="5483672"/>
            <a:ext cx="1930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Elevation (brighter = higher)</a:t>
            </a:r>
            <a:endParaRPr lang="en-AT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00D71-66DE-C74A-9136-32E12B7D8037}"/>
              </a:ext>
            </a:extLst>
          </p:cNvPr>
          <p:cNvSpPr txBox="1"/>
          <p:nvPr/>
        </p:nvSpPr>
        <p:spPr>
          <a:xfrm>
            <a:off x="9408368" y="5469437"/>
            <a:ext cx="1837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Slopes (brighter = steeper)</a:t>
            </a:r>
            <a:endParaRPr lang="en-AT" sz="1200" dirty="0"/>
          </a:p>
        </p:txBody>
      </p:sp>
    </p:spTree>
    <p:extLst>
      <p:ext uri="{BB962C8B-B14F-4D97-AF65-F5344CB8AC3E}">
        <p14:creationId xmlns:p14="http://schemas.microsoft.com/office/powerpoint/2010/main" val="50926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BE1B6-8E3A-5240-91EF-F3A5572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Procedural Content Generation (PCG)</a:t>
            </a:r>
          </a:p>
          <a:p>
            <a:pPr lvl="1"/>
            <a:r>
              <a:rPr lang="en-AT" dirty="0"/>
              <a:t>Manual creation can be tedious</a:t>
            </a:r>
          </a:p>
          <a:p>
            <a:pPr lvl="1"/>
            <a:r>
              <a:rPr lang="en-AT" dirty="0"/>
              <a:t>Algorithmic process</a:t>
            </a:r>
          </a:p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55224-97C3-654C-9DEE-5865BBE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09A1-161E-C248-BFA4-CF197B4E5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CAC-AE54-DE4D-AFB7-6DFC83776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22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BE1B6-8E3A-5240-91EF-F3A5572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Procedural Content Generation (PCG)</a:t>
            </a:r>
          </a:p>
          <a:p>
            <a:pPr lvl="1"/>
            <a:r>
              <a:rPr lang="en-AT" dirty="0"/>
              <a:t>Manual creation can be tedious</a:t>
            </a:r>
          </a:p>
          <a:p>
            <a:pPr lvl="1"/>
            <a:r>
              <a:rPr lang="en-AT" dirty="0"/>
              <a:t>Algorithmic process</a:t>
            </a:r>
          </a:p>
          <a:p>
            <a:r>
              <a:rPr lang="en-AT" dirty="0"/>
              <a:t>Video Games</a:t>
            </a:r>
          </a:p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55224-97C3-654C-9DEE-5865BBE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09A1-161E-C248-BFA4-CF197B4E5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CAC-AE54-DE4D-AFB7-6DFC83776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9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BE1B6-8E3A-5240-91EF-F3A5572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Procedural Content Generation (PCG)</a:t>
            </a:r>
          </a:p>
          <a:p>
            <a:pPr lvl="1"/>
            <a:r>
              <a:rPr lang="en-AT" dirty="0"/>
              <a:t>Manual creation can be tedious</a:t>
            </a:r>
          </a:p>
          <a:p>
            <a:pPr lvl="1"/>
            <a:r>
              <a:rPr lang="en-AT" dirty="0"/>
              <a:t>Algorithmic process</a:t>
            </a:r>
          </a:p>
          <a:p>
            <a:r>
              <a:rPr lang="en-AT" dirty="0"/>
              <a:t>Video Games</a:t>
            </a:r>
          </a:p>
          <a:p>
            <a:pPr lvl="1"/>
            <a:r>
              <a:rPr lang="en-AT" dirty="0"/>
              <a:t>Textures, models, sounds</a:t>
            </a:r>
          </a:p>
          <a:p>
            <a:pPr lvl="1"/>
            <a:endParaRPr lang="en-AT" dirty="0"/>
          </a:p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55224-97C3-654C-9DEE-5865BBE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09A1-161E-C248-BFA4-CF197B4E5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CAC-AE54-DE4D-AFB7-6DFC83776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9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BE1B6-8E3A-5240-91EF-F3A5572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Procedural Content Generation (PCG)</a:t>
            </a:r>
          </a:p>
          <a:p>
            <a:pPr lvl="1"/>
            <a:r>
              <a:rPr lang="en-AT" dirty="0"/>
              <a:t>Manual creation can be tedious</a:t>
            </a:r>
          </a:p>
          <a:p>
            <a:pPr lvl="1"/>
            <a:r>
              <a:rPr lang="en-AT" dirty="0"/>
              <a:t>Algorithmic process</a:t>
            </a:r>
          </a:p>
          <a:p>
            <a:r>
              <a:rPr lang="en-AT" dirty="0"/>
              <a:t>Video Games</a:t>
            </a:r>
          </a:p>
          <a:p>
            <a:pPr lvl="1"/>
            <a:r>
              <a:rPr lang="en-AT" dirty="0"/>
              <a:t>Textures, models, sounds</a:t>
            </a:r>
          </a:p>
          <a:p>
            <a:pPr lvl="1"/>
            <a:r>
              <a:rPr lang="en-AT" dirty="0"/>
              <a:t>Maps</a:t>
            </a:r>
          </a:p>
          <a:p>
            <a:pPr lvl="1"/>
            <a:endParaRPr lang="en-AT" dirty="0"/>
          </a:p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55224-97C3-654C-9DEE-5865BBE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09A1-161E-C248-BFA4-CF197B4E5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CAC-AE54-DE4D-AFB7-6DFC83776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5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BE1B6-8E3A-5240-91EF-F3A5572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Procedural Content Generation (PCG)</a:t>
            </a:r>
          </a:p>
          <a:p>
            <a:pPr lvl="1"/>
            <a:r>
              <a:rPr lang="en-AT" dirty="0"/>
              <a:t>Manual creation can be tedious</a:t>
            </a:r>
          </a:p>
          <a:p>
            <a:pPr lvl="1"/>
            <a:r>
              <a:rPr lang="en-AT" dirty="0"/>
              <a:t>Algorithmic process</a:t>
            </a:r>
          </a:p>
          <a:p>
            <a:r>
              <a:rPr lang="en-AT" dirty="0"/>
              <a:t>Video Games</a:t>
            </a:r>
          </a:p>
          <a:p>
            <a:pPr lvl="1"/>
            <a:r>
              <a:rPr lang="en-AT" dirty="0"/>
              <a:t>Textures, models, sounds</a:t>
            </a:r>
          </a:p>
          <a:p>
            <a:pPr lvl="1"/>
            <a:r>
              <a:rPr lang="en-AT" dirty="0"/>
              <a:t>Maps</a:t>
            </a:r>
          </a:p>
          <a:p>
            <a:r>
              <a:rPr lang="en-AT" dirty="0"/>
              <a:t>Machine Learning</a:t>
            </a:r>
          </a:p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55224-97C3-654C-9DEE-5865BBE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09A1-161E-C248-BFA4-CF197B4E5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CAC-AE54-DE4D-AFB7-6DFC83776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0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BE1B6-8E3A-5240-91EF-F3A5572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Procedural Content Generation (PCG)</a:t>
            </a:r>
          </a:p>
          <a:p>
            <a:pPr lvl="1"/>
            <a:r>
              <a:rPr lang="en-AT" dirty="0"/>
              <a:t>Manual creation can be tedious</a:t>
            </a:r>
          </a:p>
          <a:p>
            <a:pPr lvl="1"/>
            <a:r>
              <a:rPr lang="en-AT" dirty="0"/>
              <a:t>Algorithmic process</a:t>
            </a:r>
          </a:p>
          <a:p>
            <a:r>
              <a:rPr lang="en-AT" dirty="0"/>
              <a:t>Video Games</a:t>
            </a:r>
          </a:p>
          <a:p>
            <a:pPr lvl="1"/>
            <a:r>
              <a:rPr lang="en-AT" dirty="0"/>
              <a:t>Textures, models, sounds</a:t>
            </a:r>
          </a:p>
          <a:p>
            <a:pPr lvl="1"/>
            <a:r>
              <a:rPr lang="en-AT" dirty="0"/>
              <a:t>Maps</a:t>
            </a:r>
          </a:p>
          <a:p>
            <a:r>
              <a:rPr lang="en-AT" dirty="0"/>
              <a:t>Machine Learning</a:t>
            </a:r>
          </a:p>
          <a:p>
            <a:pPr lvl="1"/>
            <a:r>
              <a:rPr lang="en-AT" dirty="0"/>
              <a:t>Generative Adversarial Networks (GAN)</a:t>
            </a:r>
          </a:p>
          <a:p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55224-97C3-654C-9DEE-5865BBE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09A1-161E-C248-BFA4-CF197B4E5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CAC-AE54-DE4D-AFB7-6DFC83776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Initial Presentation - Tobias Christoph 25.05.2021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3837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976</Words>
  <Application>Microsoft Macintosh PowerPoint</Application>
  <PresentationFormat>Widescreen</PresentationFormat>
  <Paragraphs>232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Wingdings</vt:lpstr>
      <vt:lpstr>Larissa-Design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Goal</vt:lpstr>
      <vt:lpstr>Goal</vt:lpstr>
      <vt:lpstr>Goal</vt:lpstr>
      <vt:lpstr>Main Tasks</vt:lpstr>
      <vt:lpstr>Main Tasks</vt:lpstr>
      <vt:lpstr>Main Tasks</vt:lpstr>
      <vt:lpstr>Main Tasks</vt:lpstr>
      <vt:lpstr>Main Tasks</vt:lpstr>
      <vt:lpstr>Main Tasks</vt:lpstr>
      <vt:lpstr>Main Tasks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Conditional Generative Adversarial Networks</vt:lpstr>
      <vt:lpstr>Example – Nvidia GauGAN Beta</vt:lpstr>
      <vt:lpstr>Technologies</vt:lpstr>
      <vt:lpstr>Timeline</vt:lpstr>
      <vt:lpstr>References</vt:lpstr>
      <vt:lpstr>Misc – 1 Height + Biome Map</vt:lpstr>
      <vt:lpstr>Misc – 2 Traversability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matse</dc:creator>
  <cp:lastModifiedBy>Tobias Hercules Christoph</cp:lastModifiedBy>
  <cp:revision>364</cp:revision>
  <dcterms:created xsi:type="dcterms:W3CDTF">2014-02-09T14:50:05Z</dcterms:created>
  <dcterms:modified xsi:type="dcterms:W3CDTF">2021-05-25T12:50:43Z</dcterms:modified>
</cp:coreProperties>
</file>